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303" r:id="rId4"/>
    <p:sldId id="288" r:id="rId5"/>
    <p:sldId id="316" r:id="rId6"/>
    <p:sldId id="308" r:id="rId7"/>
    <p:sldId id="289" r:id="rId8"/>
    <p:sldId id="309" r:id="rId9"/>
    <p:sldId id="290" r:id="rId10"/>
    <p:sldId id="293" r:id="rId11"/>
    <p:sldId id="310" r:id="rId12"/>
    <p:sldId id="292" r:id="rId13"/>
    <p:sldId id="294" r:id="rId14"/>
    <p:sldId id="300" r:id="rId15"/>
    <p:sldId id="311" r:id="rId16"/>
    <p:sldId id="301" r:id="rId17"/>
    <p:sldId id="315" r:id="rId18"/>
    <p:sldId id="30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2D01F23A-A2AC-5546-981F-B760C4873A80}">
          <p14:sldIdLst>
            <p14:sldId id="256"/>
            <p14:sldId id="258"/>
          </p14:sldIdLst>
        </p14:section>
        <p14:section name="CRISP-DM" id="{D5D8A93F-1CF8-454D-9710-212808DDF6ED}">
          <p14:sldIdLst>
            <p14:sldId id="303"/>
            <p14:sldId id="288"/>
          </p14:sldIdLst>
        </p14:section>
        <p14:section name="BUSINESS OBJECTIVE" id="{925E3D18-39BD-9B44-A170-81B4051AA2D5}">
          <p14:sldIdLst>
            <p14:sldId id="316"/>
            <p14:sldId id="308"/>
            <p14:sldId id="289"/>
          </p14:sldIdLst>
        </p14:section>
        <p14:section name="DATA UNDERSTANDING" id="{39E406CA-ED7C-6E44-B2AB-2D908F9C80B6}">
          <p14:sldIdLst>
            <p14:sldId id="309"/>
            <p14:sldId id="290"/>
            <p14:sldId id="293"/>
          </p14:sldIdLst>
        </p14:section>
        <p14:section name="DATA PREPARATION" id="{2D4134E9-2721-EA48-8A46-62192BE600AA}">
          <p14:sldIdLst>
            <p14:sldId id="310"/>
            <p14:sldId id="292"/>
            <p14:sldId id="294"/>
            <p14:sldId id="300"/>
          </p14:sldIdLst>
        </p14:section>
        <p14:section name="Modeling" id="{7B9FCB24-A8A0-0841-960E-5D645FF82543}">
          <p14:sldIdLst>
            <p14:sldId id="311"/>
            <p14:sldId id="301"/>
            <p14:sldId id="315"/>
          </p14:sldIdLst>
        </p14:section>
        <p14:section name="Overview" id="{C065DA1C-AAAB-8E4C-B899-7B80C706E474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265"/>
    <a:srgbClr val="EB3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43A330-DA0B-47E1-8A61-27688A5890FF}">
  <a:tblStyle styleId="{3843A330-DA0B-47E1-8A61-27688A5890F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2"/>
    <p:restoredTop sz="94745"/>
  </p:normalViewPr>
  <p:slideViewPr>
    <p:cSldViewPr snapToGrid="0" snapToObjects="1" showGuides="1">
      <p:cViewPr varScale="1">
        <p:scale>
          <a:sx n="137" d="100"/>
          <a:sy n="137" d="100"/>
        </p:scale>
        <p:origin x="36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34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EDD18-BBD9-EF4C-BC85-0507490FFF56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72A9D-6C8B-3242-8A83-E02C26B10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99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9737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47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91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108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203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0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21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08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25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126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004265">
              <a:alpha val="81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4123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02" y="4533149"/>
            <a:ext cx="500495" cy="45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-150900"/>
            <a:ext cx="9144000" cy="3745800"/>
          </a:xfrm>
          <a:prstGeom prst="rect">
            <a:avLst/>
          </a:prstGeom>
          <a:solidFill>
            <a:srgbClr val="00426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79000" y="1722000"/>
            <a:ext cx="54300" cy="13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826350" y="1519225"/>
            <a:ext cx="46383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826350" y="2763850"/>
            <a:ext cx="76319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Copyright 2016 GBCS LLC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00426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9089700" y="0"/>
            <a:ext cx="54300" cy="5143499"/>
          </a:xfrm>
          <a:prstGeom prst="rect">
            <a:avLst/>
          </a:prstGeom>
          <a:solidFill>
            <a:srgbClr val="00426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Copyright 2016 GBCS LLC</a:t>
            </a:r>
            <a:endParaRPr lang="en-US" dirty="0" smtClean="0"/>
          </a:p>
        </p:txBody>
      </p:sp>
      <p:sp>
        <p:nvSpPr>
          <p:cNvPr id="8" name="Shape 23"/>
          <p:cNvSpPr txBox="1">
            <a:spLocks noGrp="1"/>
          </p:cNvSpPr>
          <p:nvPr>
            <p:ph type="body" idx="1"/>
          </p:nvPr>
        </p:nvSpPr>
        <p:spPr>
          <a:xfrm>
            <a:off x="844425" y="1461797"/>
            <a:ext cx="5971499" cy="29422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91440" lvl="0" indent="274320">
              <a:spcBef>
                <a:spcPts val="0"/>
              </a:spcBef>
              <a:buClr>
                <a:srgbClr val="EB3C34"/>
              </a:buClr>
              <a:defRPr/>
            </a:lvl1pPr>
            <a:lvl2pPr marL="285750" lvl="1" indent="285750">
              <a:spcBef>
                <a:spcPts val="0"/>
              </a:spcBef>
              <a:buClr>
                <a:srgbClr val="EB3C34"/>
              </a:buClr>
              <a:buFont typeface="Courier New" charset="0"/>
              <a:buChar char="o"/>
              <a:defRPr sz="1600" baseline="0"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Click to edit Master text styles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844424" y="1418254"/>
            <a:ext cx="3267300" cy="296091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indent="274320">
              <a:spcBef>
                <a:spcPts val="0"/>
              </a:spcBef>
              <a:buClr>
                <a:srgbClr val="EB3C34"/>
              </a:buClr>
              <a:defRPr/>
            </a:lvl1pPr>
            <a:lvl2pPr marL="560070" lvl="1" indent="-285750">
              <a:spcBef>
                <a:spcPts val="0"/>
              </a:spcBef>
              <a:buClr>
                <a:srgbClr val="EB3C34"/>
              </a:buClr>
              <a:buFont typeface="Courier New" charset="0"/>
              <a:buChar char="o"/>
              <a:defRPr sz="1400"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Click to edit Master text styles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308498" y="1418254"/>
            <a:ext cx="3267300" cy="296091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indent="274320">
              <a:spcBef>
                <a:spcPts val="0"/>
              </a:spcBef>
              <a:buClr>
                <a:srgbClr val="EB3C34"/>
              </a:buClr>
              <a:defRPr/>
            </a:lvl1pPr>
            <a:lvl2pPr marL="560070" lvl="1" indent="-285750">
              <a:spcBef>
                <a:spcPts val="0"/>
              </a:spcBef>
              <a:buClr>
                <a:srgbClr val="EB3C34"/>
              </a:buClr>
              <a:buFont typeface="Courier New" charset="0"/>
              <a:buChar char="o"/>
              <a:defRPr sz="1400"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Click to edit Master text styles</a:t>
            </a:r>
          </a:p>
        </p:txBody>
      </p:sp>
      <p:sp>
        <p:nvSpPr>
          <p:cNvPr id="30" name="Shape 30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00426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9089700" y="0"/>
            <a:ext cx="54300" cy="5143499"/>
          </a:xfrm>
          <a:prstGeom prst="rect">
            <a:avLst/>
          </a:prstGeom>
          <a:solidFill>
            <a:srgbClr val="00426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Copyright 2016 GBCS LLC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8"/>
          <p:cNvSpPr/>
          <p:nvPr userDrawn="1"/>
        </p:nvSpPr>
        <p:spPr>
          <a:xfrm>
            <a:off x="0" y="1"/>
            <a:ext cx="4578000" cy="5143499"/>
          </a:xfrm>
          <a:prstGeom prst="rect">
            <a:avLst/>
          </a:prstGeom>
          <a:solidFill>
            <a:srgbClr val="00426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0" y="0"/>
            <a:ext cx="4578000" cy="5143499"/>
          </a:xfrm>
          <a:prstGeom prst="rect">
            <a:avLst/>
          </a:prstGeom>
          <a:solidFill>
            <a:srgbClr val="00426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9089700" y="0"/>
            <a:ext cx="54300" cy="5143499"/>
          </a:xfrm>
          <a:prstGeom prst="rect">
            <a:avLst/>
          </a:prstGeom>
          <a:solidFill>
            <a:srgbClr val="00426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Copyright 2016 GBCS LLC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2593499"/>
          </a:xfrm>
          <a:prstGeom prst="rect">
            <a:avLst/>
          </a:prstGeom>
          <a:solidFill>
            <a:srgbClr val="00426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Copyright 2016 GBCS LLC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9089700" y="0"/>
            <a:ext cx="54300" cy="5143499"/>
          </a:xfrm>
          <a:prstGeom prst="rect">
            <a:avLst/>
          </a:prstGeom>
          <a:solidFill>
            <a:srgbClr val="00426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Copyright 2016 GBCS LLC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004E"/>
              </a:buClr>
              <a:buSzPct val="1000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480"/>
              </a:spcBef>
              <a:buClr>
                <a:srgbClr val="FF004E"/>
              </a:buClr>
              <a:buSzPct val="1000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480"/>
              </a:spcBef>
              <a:buClr>
                <a:srgbClr val="FF004E"/>
              </a:buClr>
              <a:buSzPct val="1000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02" y="4533149"/>
            <a:ext cx="500495" cy="4579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287603" y="4767263"/>
            <a:ext cx="389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DA499BD-33F5-344E-8EE8-FE4D6DCED052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ooter Placeholder 1"/>
          <p:cNvSpPr txBox="1">
            <a:spLocks/>
          </p:cNvSpPr>
          <p:nvPr userDrawn="1"/>
        </p:nvSpPr>
        <p:spPr>
          <a:xfrm>
            <a:off x="3028950" y="476074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© Copyright 2016 GBCS LLC</a:t>
            </a:r>
            <a:endParaRPr lang="en-US" dirty="0" smtClean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60" r:id="rId6"/>
    <p:sldLayoutId id="2147483659" r:id="rId7"/>
  </p:sldLayoutIdLst>
  <p:timing>
    <p:tnLst>
      <p:par>
        <p:cTn id="1" dur="indefinite" restart="never" nodeType="tmRoot"/>
      </p:par>
    </p:tnLst>
  </p:timing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6251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Titanic Project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8"/>
          <p:cNvSpPr txBox="1">
            <a:spLocks/>
          </p:cNvSpPr>
          <p:nvPr/>
        </p:nvSpPr>
        <p:spPr>
          <a:xfrm>
            <a:off x="844425" y="578617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 smtClean="0"/>
              <a:t>Data Understanding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94" y="1445348"/>
            <a:ext cx="7287911" cy="31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9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1143000" y="2236887"/>
            <a:ext cx="6858000" cy="669727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143000" y="3040559"/>
            <a:ext cx="6858000" cy="669727"/>
          </a:xfrm>
          <a:prstGeom prst="rect">
            <a:avLst/>
          </a:prstGeom>
          <a:solidFill>
            <a:srgbClr val="004265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143000" y="1436564"/>
            <a:ext cx="6858000" cy="669727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1276946" y="1456656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Business Objective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1276946" y="2260328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Data Understanding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1276946" y="3064000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Data Preparation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143000" y="3844231"/>
            <a:ext cx="6858000" cy="669727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1276946" y="3871021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Modeling 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143000" y="629544"/>
            <a:ext cx="6858000" cy="669727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1276946" y="656333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CRISP-DM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7624858" y="701372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 dirty="0">
                <a:latin typeface="+mj-lt"/>
                <a:ea typeface="ＭＳ Ｐゴシック" charset="0"/>
                <a:cs typeface="Helvetica Neue Bold Condensed" charset="0"/>
              </a:rPr>
              <a:t>1</a:t>
            </a:r>
          </a:p>
        </p:txBody>
      </p:sp>
      <p:sp>
        <p:nvSpPr>
          <p:cNvPr id="14" name="Rectangle 13"/>
          <p:cNvSpPr>
            <a:spLocks/>
          </p:cNvSpPr>
          <p:nvPr/>
        </p:nvSpPr>
        <p:spPr bwMode="auto">
          <a:xfrm>
            <a:off x="7625695" y="1508393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2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7625695" y="2312066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3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7625696" y="3115737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4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625695" y="3919409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 dirty="0">
                <a:latin typeface="+mj-lt"/>
                <a:ea typeface="ＭＳ Ｐゴシック" charset="0"/>
                <a:cs typeface="Helvetica Neue Bold Condensed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116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44425" y="578617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Data Preparation</a:t>
            </a:r>
            <a:endParaRPr lang="en" dirty="0">
              <a:solidFill>
                <a:srgbClr val="EB3C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5" y="1208958"/>
            <a:ext cx="77978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8"/>
          <p:cNvSpPr txBox="1">
            <a:spLocks noGrp="1"/>
          </p:cNvSpPr>
          <p:nvPr>
            <p:ph type="title"/>
          </p:nvPr>
        </p:nvSpPr>
        <p:spPr>
          <a:xfrm>
            <a:off x="844425" y="578617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Data Preparation</a:t>
            </a:r>
            <a:endParaRPr lang="en" dirty="0">
              <a:solidFill>
                <a:srgbClr val="EB3C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5" y="1720645"/>
            <a:ext cx="8166557" cy="25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6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8"/>
          <p:cNvSpPr txBox="1">
            <a:spLocks/>
          </p:cNvSpPr>
          <p:nvPr/>
        </p:nvSpPr>
        <p:spPr>
          <a:xfrm>
            <a:off x="844425" y="578617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 smtClean="0"/>
              <a:t>Data Preparation</a:t>
            </a:r>
            <a:endParaRPr lang="en" dirty="0">
              <a:solidFill>
                <a:srgbClr val="EB3C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5" y="1946787"/>
            <a:ext cx="7847302" cy="20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87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/>
        </p:nvSpPr>
        <p:spPr bwMode="auto">
          <a:xfrm>
            <a:off x="1143000" y="3053954"/>
            <a:ext cx="6858000" cy="669727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>
            <a:off x="1143000" y="2236887"/>
            <a:ext cx="6858000" cy="669727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143000" y="3871021"/>
            <a:ext cx="6858000" cy="669727"/>
          </a:xfrm>
          <a:prstGeom prst="rect">
            <a:avLst/>
          </a:prstGeom>
          <a:solidFill>
            <a:srgbClr val="004265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143000" y="1436564"/>
            <a:ext cx="6858000" cy="669727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1276946" y="1456656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Business Objective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1276946" y="2260328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Data Understanding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1276946" y="3064000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Data Preparation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1276946" y="3871021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Modeling 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143000" y="629544"/>
            <a:ext cx="6858000" cy="669727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1276946" y="656333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CRISP-DM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7624858" y="701372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 dirty="0">
                <a:latin typeface="+mj-lt"/>
                <a:ea typeface="ＭＳ Ｐゴシック" charset="0"/>
                <a:cs typeface="Helvetica Neue Bold Condensed" charset="0"/>
              </a:rPr>
              <a:t>1</a:t>
            </a:r>
          </a:p>
        </p:txBody>
      </p:sp>
      <p:sp>
        <p:nvSpPr>
          <p:cNvPr id="14" name="Rectangle 13"/>
          <p:cNvSpPr>
            <a:spLocks/>
          </p:cNvSpPr>
          <p:nvPr/>
        </p:nvSpPr>
        <p:spPr bwMode="auto">
          <a:xfrm>
            <a:off x="7625695" y="1508393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2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7625695" y="2312066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3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7625696" y="3115737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4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625695" y="3919409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 dirty="0">
                <a:latin typeface="+mj-lt"/>
                <a:ea typeface="ＭＳ Ｐゴシック" charset="0"/>
                <a:cs typeface="Helvetica Neue Bold Condensed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3633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5" y="604397"/>
            <a:ext cx="3226800" cy="857400"/>
          </a:xfrm>
        </p:spPr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Copyright 2016 GBCS LLC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44425" y="1316831"/>
            <a:ext cx="7563595" cy="3305466"/>
          </a:xfrm>
        </p:spPr>
        <p:txBody>
          <a:bodyPr/>
          <a:lstStyle/>
          <a:p>
            <a:pPr indent="0">
              <a:buNone/>
            </a:pPr>
            <a:r>
              <a:rPr lang="en-US" sz="2800" dirty="0" smtClean="0"/>
              <a:t>Algorithm Selection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sz="2400" dirty="0" smtClean="0"/>
              <a:t>Depending on the question at hand you can decide which algorithm to choose</a:t>
            </a:r>
          </a:p>
          <a:p>
            <a:pPr indent="0">
              <a:buNone/>
            </a:pPr>
            <a:r>
              <a:rPr lang="en-US" sz="2400" dirty="0" smtClean="0"/>
              <a:t>	</a:t>
            </a:r>
          </a:p>
          <a:p>
            <a:r>
              <a:rPr lang="en-US" sz="2400" dirty="0" smtClean="0"/>
              <a:t>Classification Question</a:t>
            </a:r>
          </a:p>
          <a:p>
            <a:r>
              <a:rPr lang="en-US" sz="2400" dirty="0" smtClean="0"/>
              <a:t>Estimation Question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26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422500"/>
            <a:ext cx="7011549" cy="857400"/>
          </a:xfrm>
        </p:spPr>
        <p:txBody>
          <a:bodyPr/>
          <a:lstStyle/>
          <a:p>
            <a:r>
              <a:rPr lang="en-US" smtClean="0"/>
              <a:t>Titanic Project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Copyright 2016 GBCS LLC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44425" y="1279900"/>
            <a:ext cx="7011548" cy="2942252"/>
          </a:xfrm>
        </p:spPr>
        <p:txBody>
          <a:bodyPr/>
          <a:lstStyle/>
          <a:p>
            <a:r>
              <a:rPr lang="en-US" dirty="0" smtClean="0"/>
              <a:t>Combine (train and test)</a:t>
            </a:r>
          </a:p>
          <a:p>
            <a:r>
              <a:rPr lang="en-US" dirty="0" smtClean="0"/>
              <a:t>Data preparation </a:t>
            </a:r>
            <a:endParaRPr lang="en-US" dirty="0"/>
          </a:p>
          <a:p>
            <a:r>
              <a:rPr lang="en-US" dirty="0" smtClean="0"/>
              <a:t>Split training data </a:t>
            </a:r>
            <a:r>
              <a:rPr lang="en-US" dirty="0"/>
              <a:t>(train and test</a:t>
            </a:r>
            <a:r>
              <a:rPr lang="en-US" dirty="0" smtClean="0"/>
              <a:t>)</a:t>
            </a:r>
          </a:p>
          <a:p>
            <a:r>
              <a:rPr lang="en-US" dirty="0"/>
              <a:t>A</a:t>
            </a:r>
            <a:r>
              <a:rPr lang="en-US" dirty="0" smtClean="0"/>
              <a:t>lgorithm selection</a:t>
            </a:r>
          </a:p>
          <a:p>
            <a:r>
              <a:rPr lang="en-US" dirty="0" smtClean="0"/>
              <a:t>Training </a:t>
            </a:r>
            <a:endParaRPr lang="en-US" dirty="0"/>
          </a:p>
          <a:p>
            <a:r>
              <a:rPr lang="en-US" dirty="0" smtClean="0"/>
              <a:t>Predict</a:t>
            </a:r>
          </a:p>
          <a:p>
            <a:r>
              <a:rPr lang="en-US" dirty="0" smtClean="0"/>
              <a:t>Measure accuracy</a:t>
            </a:r>
          </a:p>
          <a:p>
            <a:r>
              <a:rPr lang="en-US" dirty="0" smtClean="0"/>
              <a:t>Predict on test dataset</a:t>
            </a:r>
          </a:p>
          <a:p>
            <a:r>
              <a:rPr lang="en-US" dirty="0" smtClean="0"/>
              <a:t>Submit your predictions to </a:t>
            </a:r>
            <a:r>
              <a:rPr lang="en-US" dirty="0" err="1" smtClean="0"/>
              <a:t>Kaggle</a:t>
            </a:r>
            <a:endParaRPr lang="en-US" dirty="0" smtClean="0"/>
          </a:p>
          <a:p>
            <a:r>
              <a:rPr lang="en-US" dirty="0" smtClean="0"/>
              <a:t>Rank in top 40%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9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0" y="1874859"/>
            <a:ext cx="1393799" cy="13937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4" name="Shape 294"/>
          <p:cNvSpPr txBox="1">
            <a:spLocks noGrp="1"/>
          </p:cNvSpPr>
          <p:nvPr>
            <p:ph type="ctrTitle" idx="4294967295"/>
          </p:nvPr>
        </p:nvSpPr>
        <p:spPr>
          <a:xfrm>
            <a:off x="2361750" y="1357900"/>
            <a:ext cx="46749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</a:rPr>
              <a:t>Thanks!!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subTitle" idx="4294967295"/>
          </p:nvPr>
        </p:nvSpPr>
        <p:spPr>
          <a:xfrm>
            <a:off x="2380675" y="2775675"/>
            <a:ext cx="4631399" cy="2243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rgbClr val="000000"/>
                </a:solidFill>
              </a:rPr>
              <a:t>Any questions?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 err="1" smtClean="0">
                <a:solidFill>
                  <a:srgbClr val="000000"/>
                </a:solidFill>
              </a:rPr>
              <a:t>zia@thedevmasters.com</a:t>
            </a:r>
            <a:endParaRPr lang="e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8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 idx="4294967295"/>
          </p:nvPr>
        </p:nvSpPr>
        <p:spPr>
          <a:xfrm>
            <a:off x="2361750" y="1357900"/>
            <a:ext cx="36632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</a:rPr>
              <a:t>Hello!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subTitle" idx="4294967295"/>
          </p:nvPr>
        </p:nvSpPr>
        <p:spPr>
          <a:xfrm>
            <a:off x="2380675" y="2775675"/>
            <a:ext cx="4631399" cy="2243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Zia Khan</a:t>
            </a:r>
            <a:endParaRPr lang="en" sz="3600" dirty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 err="1" smtClean="0">
                <a:solidFill>
                  <a:srgbClr val="000000"/>
                </a:solidFill>
              </a:rPr>
              <a:t>zia@thedevmasters.com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1" y="1874859"/>
            <a:ext cx="1393799" cy="139379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1143000" y="1446691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18" name="Rectangle 17"/>
          <p:cNvSpPr>
            <a:spLocks/>
          </p:cNvSpPr>
          <p:nvPr/>
        </p:nvSpPr>
        <p:spPr bwMode="auto">
          <a:xfrm>
            <a:off x="1143000" y="629543"/>
            <a:ext cx="6858000" cy="669727"/>
          </a:xfrm>
          <a:prstGeom prst="rect">
            <a:avLst/>
          </a:prstGeom>
          <a:solidFill>
            <a:srgbClr val="004265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>
            <a:off x="1143000" y="2236887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143000" y="3040560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1276946" y="1456656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Business Objective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1276946" y="2260328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Data Understanding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1276946" y="3064000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Data Preparation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143000" y="3844231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1276946" y="3871021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Modeling 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1276946" y="656333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CRISP-DM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7624858" y="701372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 dirty="0">
                <a:latin typeface="+mj-lt"/>
                <a:ea typeface="ＭＳ Ｐゴシック" charset="0"/>
                <a:cs typeface="Helvetica Neue Bold Condensed" charset="0"/>
              </a:rPr>
              <a:t>1</a:t>
            </a:r>
          </a:p>
        </p:txBody>
      </p:sp>
      <p:sp>
        <p:nvSpPr>
          <p:cNvPr id="14" name="Rectangle 13"/>
          <p:cNvSpPr>
            <a:spLocks/>
          </p:cNvSpPr>
          <p:nvPr/>
        </p:nvSpPr>
        <p:spPr bwMode="auto">
          <a:xfrm>
            <a:off x="7625695" y="1508393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2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7625695" y="2312066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3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7625696" y="3115737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4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625695" y="3919409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 dirty="0">
                <a:latin typeface="+mj-lt"/>
                <a:ea typeface="ＭＳ Ｐゴシック" charset="0"/>
                <a:cs typeface="Helvetica Neue Bold Condensed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98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44425" y="500559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dirty="0" smtClean="0"/>
              <a:t>CRISP-DM</a:t>
            </a:r>
            <a:endParaRPr lang="en" sz="4000" dirty="0">
              <a:solidFill>
                <a:srgbClr val="000000"/>
              </a:solidFill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4294967295"/>
          </p:nvPr>
        </p:nvSpPr>
        <p:spPr>
          <a:xfrm>
            <a:off x="457199" y="1722625"/>
            <a:ext cx="3468029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</a:rPr>
              <a:t>Overview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Business Understanding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Data Understanding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Data Preparation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Modeling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Evaluation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Deployment</a:t>
            </a:r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97" y="407862"/>
            <a:ext cx="4351184" cy="43594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 Copyright 2016 GBCS LLC</a:t>
            </a:r>
          </a:p>
        </p:txBody>
      </p:sp>
    </p:spTree>
    <p:extLst>
      <p:ext uri="{BB962C8B-B14F-4D97-AF65-F5344CB8AC3E}">
        <p14:creationId xmlns:p14="http://schemas.microsoft.com/office/powerpoint/2010/main" val="97880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5" y="422500"/>
            <a:ext cx="7188530" cy="600055"/>
          </a:xfrm>
        </p:spPr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Competitions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Copyright 2016 GBCS LLC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5" y="1120878"/>
            <a:ext cx="7098890" cy="34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1143000" y="679398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18" name="Rectangle 17"/>
          <p:cNvSpPr>
            <a:spLocks/>
          </p:cNvSpPr>
          <p:nvPr/>
        </p:nvSpPr>
        <p:spPr bwMode="auto">
          <a:xfrm>
            <a:off x="1143000" y="1462599"/>
            <a:ext cx="6858000" cy="669727"/>
          </a:xfrm>
          <a:prstGeom prst="rect">
            <a:avLst/>
          </a:prstGeom>
          <a:solidFill>
            <a:srgbClr val="004265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>
            <a:off x="1143000" y="2236887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143000" y="3040560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1276946" y="1456656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Business Objective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1276946" y="2260328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Data Understanding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1276946" y="3064000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Data Preparation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143000" y="3844231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1276946" y="3871021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Modeling 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1276946" y="656333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CRISP-DM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7624858" y="701372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 dirty="0">
                <a:latin typeface="+mj-lt"/>
                <a:ea typeface="ＭＳ Ｐゴシック" charset="0"/>
                <a:cs typeface="Helvetica Neue Bold Condensed" charset="0"/>
              </a:rPr>
              <a:t>1</a:t>
            </a:r>
          </a:p>
        </p:txBody>
      </p:sp>
      <p:sp>
        <p:nvSpPr>
          <p:cNvPr id="14" name="Rectangle 13"/>
          <p:cNvSpPr>
            <a:spLocks/>
          </p:cNvSpPr>
          <p:nvPr/>
        </p:nvSpPr>
        <p:spPr bwMode="auto">
          <a:xfrm>
            <a:off x="7625695" y="1508393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2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7625695" y="2312066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3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7625696" y="3115737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4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625695" y="3919409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 dirty="0">
                <a:latin typeface="+mj-lt"/>
                <a:ea typeface="ＭＳ Ｐゴシック" charset="0"/>
                <a:cs typeface="Helvetica Neue Bold Condensed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20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826350" y="1683001"/>
            <a:ext cx="5444796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/>
              <a:t>2</a:t>
            </a:r>
            <a:r>
              <a:rPr lang="en" sz="4400" dirty="0" smtClean="0"/>
              <a:t>.</a:t>
            </a:r>
            <a:r>
              <a:rPr lang="en-US" sz="4400" dirty="0" smtClean="0"/>
              <a:t> Objective</a:t>
            </a:r>
            <a:endParaRPr lang="en" sz="4400" dirty="0"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826350" y="2571750"/>
            <a:ext cx="76319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1"/>
                </a:solidFill>
              </a:rPr>
              <a:t>We are going to predict who is going to survive, based on the Titanic dataset 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1143000" y="679398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18" name="Rectangle 17"/>
          <p:cNvSpPr>
            <a:spLocks/>
          </p:cNvSpPr>
          <p:nvPr/>
        </p:nvSpPr>
        <p:spPr bwMode="auto">
          <a:xfrm>
            <a:off x="1143000" y="2273721"/>
            <a:ext cx="6858000" cy="669727"/>
          </a:xfrm>
          <a:prstGeom prst="rect">
            <a:avLst/>
          </a:prstGeom>
          <a:solidFill>
            <a:srgbClr val="004265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>
            <a:off x="1143000" y="1513209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143000" y="3040560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1276946" y="1456656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Business Objective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1276946" y="2260328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Data Understanding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1276946" y="3064000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Data Preparation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143000" y="3844231"/>
            <a:ext cx="6858000" cy="66972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endParaRPr lang="en-US" sz="2250"/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1276946" y="3871021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Modeling 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1276946" y="656333"/>
            <a:ext cx="6322219" cy="61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/>
            <a:r>
              <a:rPr lang="en-US" sz="2250" b="1" dirty="0" smtClean="0">
                <a:latin typeface="+mj-lt"/>
                <a:ea typeface="ＭＳ Ｐゴシック" charset="0"/>
                <a:cs typeface="Helvetica Neue Bold Condensed" charset="0"/>
              </a:rPr>
              <a:t>CRISP-DM</a:t>
            </a:r>
            <a:endParaRPr lang="en-US" sz="1575" dirty="0">
              <a:latin typeface="+mn-l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7624858" y="701372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 dirty="0">
                <a:latin typeface="+mj-lt"/>
                <a:ea typeface="ＭＳ Ｐゴシック" charset="0"/>
                <a:cs typeface="Helvetica Neue Bold Condensed" charset="0"/>
              </a:rPr>
              <a:t>1</a:t>
            </a:r>
          </a:p>
        </p:txBody>
      </p:sp>
      <p:sp>
        <p:nvSpPr>
          <p:cNvPr id="14" name="Rectangle 13"/>
          <p:cNvSpPr>
            <a:spLocks/>
          </p:cNvSpPr>
          <p:nvPr/>
        </p:nvSpPr>
        <p:spPr bwMode="auto">
          <a:xfrm>
            <a:off x="7625695" y="1508393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2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7625695" y="2312066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3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7625696" y="3115737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>
                <a:latin typeface="+mj-lt"/>
                <a:ea typeface="ＭＳ Ｐゴシック" charset="0"/>
                <a:cs typeface="Helvetica Neue Bold Condensed" charset="0"/>
              </a:rPr>
              <a:t>4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625695" y="3919409"/>
            <a:ext cx="238848" cy="51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/>
            <a:r>
              <a:rPr lang="en-US" sz="3375" b="1" dirty="0">
                <a:latin typeface="+mj-lt"/>
                <a:ea typeface="ＭＳ Ｐゴシック" charset="0"/>
                <a:cs typeface="Helvetica Neue Bold Condensed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7272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44425" y="578617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mtClean="0"/>
              <a:t>Data Understanding</a:t>
            </a:r>
            <a:endParaRPr lang="en" dirty="0">
              <a:solidFill>
                <a:srgbClr val="EB3C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99" y="1097116"/>
            <a:ext cx="6397933" cy="36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dele temp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dele" id="{1F11AA80-A4BF-7B4E-87B7-4D7AE167B408}" vid="{09F8277C-CC04-9D44-8598-FB105593D0E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Fidele</Template>
  <TotalTime>1887</TotalTime>
  <Words>194</Words>
  <Application>Microsoft Macintosh PowerPoint</Application>
  <PresentationFormat>On-screen Show (16:9)</PresentationFormat>
  <Paragraphs>97</Paragraphs>
  <Slides>18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Baskerville</vt:lpstr>
      <vt:lpstr>Courier New</vt:lpstr>
      <vt:lpstr>Gill Sans MT</vt:lpstr>
      <vt:lpstr>Helvetica Neue Bold Condensed</vt:lpstr>
      <vt:lpstr>Helvetica Neue Light</vt:lpstr>
      <vt:lpstr>ＭＳ Ｐゴシック</vt:lpstr>
      <vt:lpstr>Titillium Web</vt:lpstr>
      <vt:lpstr>ヒラギノ角ゴ ProN W6</vt:lpstr>
      <vt:lpstr>Fidele template</vt:lpstr>
      <vt:lpstr>Titanic Project</vt:lpstr>
      <vt:lpstr>Hello!</vt:lpstr>
      <vt:lpstr>PowerPoint Presentation</vt:lpstr>
      <vt:lpstr>CRISP-DM</vt:lpstr>
      <vt:lpstr>Kaggle Competitions</vt:lpstr>
      <vt:lpstr>PowerPoint Presentation</vt:lpstr>
      <vt:lpstr>2. Objective</vt:lpstr>
      <vt:lpstr>PowerPoint Presentation</vt:lpstr>
      <vt:lpstr>Data Understanding</vt:lpstr>
      <vt:lpstr>PowerPoint Presentation</vt:lpstr>
      <vt:lpstr>PowerPoint Presentation</vt:lpstr>
      <vt:lpstr>Data Preparation</vt:lpstr>
      <vt:lpstr>Data Preparation</vt:lpstr>
      <vt:lpstr>PowerPoint Presentation</vt:lpstr>
      <vt:lpstr>PowerPoint Presentation</vt:lpstr>
      <vt:lpstr>Modeling</vt:lpstr>
      <vt:lpstr>Titanic Project </vt:lpstr>
      <vt:lpstr>Thanks!!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Alex Cheng</dc:creator>
  <cp:lastModifiedBy>Yousaf Khan</cp:lastModifiedBy>
  <cp:revision>76</cp:revision>
  <dcterms:created xsi:type="dcterms:W3CDTF">2016-10-05T19:51:50Z</dcterms:created>
  <dcterms:modified xsi:type="dcterms:W3CDTF">2017-12-26T22:39:43Z</dcterms:modified>
</cp:coreProperties>
</file>